
<file path=[Content_Types].xml><?xml version="1.0" encoding="utf-8"?>
<Types xmlns="http://schemas.openxmlformats.org/package/2006/content-types">
  <Default Extension="png" ContentType="image/png"/>
  <Default Extension="m4a" ContentType="audio/mp4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4" r:id="rId1"/>
  </p:sldMasterIdLst>
  <p:notesMasterIdLst>
    <p:notesMasterId r:id="rId17"/>
  </p:notesMasterIdLst>
  <p:sldIdLst>
    <p:sldId id="256" r:id="rId2"/>
    <p:sldId id="269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70" r:id="rId15"/>
    <p:sldId id="268" r:id="rId16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43"/>
  </p:normalViewPr>
  <p:slideViewPr>
    <p:cSldViewPr snapToGrid="0" snapToObjects="1">
      <p:cViewPr varScale="1">
        <p:scale>
          <a:sx n="110" d="100"/>
          <a:sy n="110" d="100"/>
        </p:scale>
        <p:origin x="168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" name="Google Shape;3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eeccb46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eeccb46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eeccb46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eeccb46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40fc0cb96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40fc0cb96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3f2cdff7f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3f2cdff7f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3f2cdff7f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3f2cdff7f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619026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3384f8d97e_1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3384f8d97e_1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" name="Google Shape;3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093148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g3384f8d97e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" name="Google Shape;41;g3384f8d97e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geeccb46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" name="Google Shape;48;geeccb46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geeccb46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" name="Google Shape;55;geeccb46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40f9b83ae7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40f9b83ae7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eeccb46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eeccb46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40f9b83ae7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40f9b83ae7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eeccb46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eeccb46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0" y="3886198"/>
            <a:ext cx="9144000" cy="2971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0" name="Google Shape;10;p2"/>
          <p:cNvCxnSpPr/>
          <p:nvPr/>
        </p:nvCxnSpPr>
        <p:spPr>
          <a:xfrm>
            <a:off x="0" y="3886199"/>
            <a:ext cx="9144000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685800" y="2157751"/>
            <a:ext cx="7772400" cy="165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Trebuchet MS"/>
              <a:buNone/>
              <a:defRPr sz="4800" b="1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Trebuchet MS"/>
              <a:buNone/>
              <a:defRPr sz="4800" b="1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Trebuchet MS"/>
              <a:buNone/>
              <a:defRPr sz="4800" b="1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Trebuchet MS"/>
              <a:buNone/>
              <a:defRPr sz="4800" b="1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Trebuchet MS"/>
              <a:buNone/>
              <a:defRPr sz="4800" b="1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Trebuchet MS"/>
              <a:buNone/>
              <a:defRPr sz="4800" b="1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Trebuchet MS"/>
              <a:buNone/>
              <a:defRPr sz="4800" b="1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Trebuchet MS"/>
              <a:buNone/>
              <a:defRPr sz="4800" b="1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Trebuchet MS"/>
              <a:buNone/>
              <a:defRPr sz="4800" b="1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685800" y="3953037"/>
            <a:ext cx="7772400" cy="125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Trebuchet MS"/>
              <a:buNone/>
              <a:defRPr sz="3600" b="0" i="0" u="none" strike="noStrike" cap="none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Trebuchet MS"/>
              <a:buNone/>
              <a:defRPr sz="3600" b="0" i="0" u="none" strike="noStrike" cap="none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Trebuchet MS"/>
              <a:buNone/>
              <a:defRPr sz="3600" b="0" i="0" u="none" strike="noStrike" cap="none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Trebuchet MS"/>
              <a:buNone/>
              <a:defRPr sz="3600" b="0" i="0" u="none" strike="noStrike" cap="none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Trebuchet MS"/>
              <a:buNone/>
              <a:defRPr sz="3600" b="0" i="0" u="none" strike="noStrike" cap="none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Trebuchet MS"/>
              <a:buNone/>
              <a:defRPr sz="3600" b="0" i="0" u="none" strike="noStrike" cap="none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Trebuchet MS"/>
              <a:buNone/>
              <a:defRPr sz="3600" b="0" i="0" u="none" strike="noStrike" cap="none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Trebuchet MS"/>
              <a:buNone/>
              <a:defRPr sz="3600" b="0" i="0" u="none" strike="noStrike" cap="none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Trebuchet MS"/>
              <a:buNone/>
              <a:defRPr sz="3600" b="0" i="0" u="none" strike="noStrike" cap="none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/>
          <p:nvPr/>
        </p:nvSpPr>
        <p:spPr>
          <a:xfrm>
            <a:off x="0" y="1"/>
            <a:ext cx="9144000" cy="1503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5" name="Google Shape;15;p3"/>
          <p:cNvCxnSpPr/>
          <p:nvPr/>
        </p:nvCxnSpPr>
        <p:spPr>
          <a:xfrm>
            <a:off x="0" y="1503572"/>
            <a:ext cx="9144000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Font typeface="Trebuchet MS"/>
              <a:buNone/>
              <a:defRPr sz="36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600"/>
              <a:buFont typeface="Trebuchet MS"/>
              <a:buNone/>
              <a:defRPr sz="36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600"/>
              <a:buFont typeface="Trebuchet MS"/>
              <a:buNone/>
              <a:defRPr sz="36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600"/>
              <a:buFont typeface="Trebuchet MS"/>
              <a:buNone/>
              <a:defRPr sz="36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600"/>
              <a:buFont typeface="Trebuchet MS"/>
              <a:buNone/>
              <a:defRPr sz="36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600"/>
              <a:buFont typeface="Trebuchet MS"/>
              <a:buNone/>
              <a:defRPr sz="36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600"/>
              <a:buFont typeface="Trebuchet MS"/>
              <a:buNone/>
              <a:defRPr sz="36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600"/>
              <a:buFont typeface="Trebuchet MS"/>
              <a:buNone/>
              <a:defRPr sz="36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600"/>
              <a:buFont typeface="Trebuchet MS"/>
              <a:buNone/>
              <a:defRPr sz="36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9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419100" rtl="0">
              <a:spcBef>
                <a:spcPts val="600"/>
              </a:spcBef>
              <a:spcAft>
                <a:spcPts val="0"/>
              </a:spcAft>
              <a:buSzPts val="3000"/>
              <a:buChar char="●"/>
              <a:defRPr/>
            </a:lvl1pPr>
            <a:lvl2pPr marL="914400" lvl="1" indent="-3810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marL="1371600" lvl="2" indent="-3810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/>
          <p:nvPr/>
        </p:nvSpPr>
        <p:spPr>
          <a:xfrm>
            <a:off x="0" y="1"/>
            <a:ext cx="9144000" cy="1503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0" name="Google Shape;20;p4"/>
          <p:cNvCxnSpPr/>
          <p:nvPr/>
        </p:nvCxnSpPr>
        <p:spPr>
          <a:xfrm>
            <a:off x="0" y="1503572"/>
            <a:ext cx="9144000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1" name="Google Shape;21;p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Font typeface="Trebuchet MS"/>
              <a:buNone/>
              <a:defRPr sz="36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600"/>
              <a:buFont typeface="Trebuchet MS"/>
              <a:buNone/>
              <a:defRPr sz="36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600"/>
              <a:buFont typeface="Trebuchet MS"/>
              <a:buNone/>
              <a:defRPr sz="36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600"/>
              <a:buFont typeface="Trebuchet MS"/>
              <a:buNone/>
              <a:defRPr sz="36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600"/>
              <a:buFont typeface="Trebuchet MS"/>
              <a:buNone/>
              <a:defRPr sz="36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600"/>
              <a:buFont typeface="Trebuchet MS"/>
              <a:buNone/>
              <a:defRPr sz="36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600"/>
              <a:buFont typeface="Trebuchet MS"/>
              <a:buNone/>
              <a:defRPr sz="36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600"/>
              <a:buFont typeface="Trebuchet MS"/>
              <a:buNone/>
              <a:defRPr sz="36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600"/>
              <a:buFont typeface="Trebuchet MS"/>
              <a:buNone/>
              <a:defRPr sz="36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3994500" cy="49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419100" rtl="0">
              <a:spcBef>
                <a:spcPts val="600"/>
              </a:spcBef>
              <a:spcAft>
                <a:spcPts val="0"/>
              </a:spcAft>
              <a:buSzPts val="3000"/>
              <a:buChar char="●"/>
              <a:defRPr/>
            </a:lvl1pPr>
            <a:lvl2pPr marL="914400" lvl="1" indent="-3810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marL="1371600" lvl="2" indent="-3810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2"/>
          </p:nvPr>
        </p:nvSpPr>
        <p:spPr>
          <a:xfrm>
            <a:off x="4692274" y="1600200"/>
            <a:ext cx="3994500" cy="49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419100" rtl="0">
              <a:spcBef>
                <a:spcPts val="600"/>
              </a:spcBef>
              <a:spcAft>
                <a:spcPts val="0"/>
              </a:spcAft>
              <a:buSzPts val="3000"/>
              <a:buChar char="●"/>
              <a:defRPr/>
            </a:lvl1pPr>
            <a:lvl2pPr marL="914400" lvl="1" indent="-3810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marL="1371600" lvl="2" indent="-3810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/>
          <p:nvPr/>
        </p:nvSpPr>
        <p:spPr>
          <a:xfrm>
            <a:off x="0" y="1"/>
            <a:ext cx="9144000" cy="1503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6" name="Google Shape;26;p5"/>
          <p:cNvCxnSpPr/>
          <p:nvPr/>
        </p:nvCxnSpPr>
        <p:spPr>
          <a:xfrm>
            <a:off x="0" y="1503572"/>
            <a:ext cx="9144000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7" name="Google Shape;27;p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Font typeface="Trebuchet MS"/>
              <a:buNone/>
              <a:defRPr sz="36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600"/>
              <a:buFont typeface="Trebuchet MS"/>
              <a:buNone/>
              <a:defRPr sz="36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600"/>
              <a:buFont typeface="Trebuchet MS"/>
              <a:buNone/>
              <a:defRPr sz="36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600"/>
              <a:buFont typeface="Trebuchet MS"/>
              <a:buNone/>
              <a:defRPr sz="36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600"/>
              <a:buFont typeface="Trebuchet MS"/>
              <a:buNone/>
              <a:defRPr sz="36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600"/>
              <a:buFont typeface="Trebuchet MS"/>
              <a:buNone/>
              <a:defRPr sz="36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600"/>
              <a:buFont typeface="Trebuchet MS"/>
              <a:buNone/>
              <a:defRPr sz="36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600"/>
              <a:buFont typeface="Trebuchet MS"/>
              <a:buNone/>
              <a:defRPr sz="36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600"/>
              <a:buFont typeface="Trebuchet MS"/>
              <a:buNone/>
              <a:defRPr sz="36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/>
          <p:nvPr/>
        </p:nvSpPr>
        <p:spPr>
          <a:xfrm>
            <a:off x="0" y="5633442"/>
            <a:ext cx="9144000" cy="1224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0" name="Google Shape;30;p6"/>
          <p:cNvCxnSpPr/>
          <p:nvPr/>
        </p:nvCxnSpPr>
        <p:spPr>
          <a:xfrm>
            <a:off x="0" y="5633442"/>
            <a:ext cx="9144000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1" name="Google Shape;31;p6"/>
          <p:cNvSpPr txBox="1">
            <a:spLocks noGrp="1"/>
          </p:cNvSpPr>
          <p:nvPr>
            <p:ph type="body" idx="1"/>
          </p:nvPr>
        </p:nvSpPr>
        <p:spPr>
          <a:xfrm>
            <a:off x="457200" y="5875079"/>
            <a:ext cx="8229600" cy="6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rebuchet MS"/>
              <a:buChar char="●"/>
              <a:defRPr sz="1800">
                <a:solidFill>
                  <a:schemeClr val="lt1"/>
                </a:solidFill>
              </a:defRPr>
            </a:lvl1pPr>
            <a:lvl2pPr marL="914400" lvl="1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rebuchet MS"/>
              <a:buChar char="○"/>
              <a:defRPr sz="1800">
                <a:solidFill>
                  <a:schemeClr val="lt1"/>
                </a:solidFill>
              </a:defRPr>
            </a:lvl2pPr>
            <a:lvl3pPr marL="1371600" lvl="2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rebuchet MS"/>
              <a:buChar char="■"/>
              <a:defRPr sz="1800">
                <a:solidFill>
                  <a:schemeClr val="lt1"/>
                </a:solidFill>
              </a:defRPr>
            </a:lvl3pPr>
            <a:lvl4pPr marL="1828800" lvl="3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rebuchet MS"/>
              <a:buChar char="●"/>
              <a:defRPr sz="1800">
                <a:solidFill>
                  <a:schemeClr val="lt1"/>
                </a:solidFill>
              </a:defRPr>
            </a:lvl4pPr>
            <a:lvl5pPr marL="2286000" lvl="4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rebuchet MS"/>
              <a:buChar char="○"/>
              <a:defRPr sz="1800">
                <a:solidFill>
                  <a:schemeClr val="lt1"/>
                </a:solidFill>
              </a:defRPr>
            </a:lvl5pPr>
            <a:lvl6pPr marL="2743200" lvl="5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rebuchet MS"/>
              <a:buChar char="■"/>
              <a:defRPr sz="1800">
                <a:solidFill>
                  <a:schemeClr val="lt1"/>
                </a:solidFill>
              </a:defRPr>
            </a:lvl6pPr>
            <a:lvl7pPr marL="3200400" lvl="6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rebuchet MS"/>
              <a:buChar char="●"/>
              <a:defRPr sz="1800">
                <a:solidFill>
                  <a:schemeClr val="lt1"/>
                </a:solidFill>
              </a:defRPr>
            </a:lvl7pPr>
            <a:lvl8pPr marL="3657600" lvl="7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rebuchet MS"/>
              <a:buChar char="○"/>
              <a:defRPr sz="1800">
                <a:solidFill>
                  <a:schemeClr val="lt1"/>
                </a:solidFill>
              </a:defRPr>
            </a:lvl8pPr>
            <a:lvl9pPr marL="4114800" lvl="8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rebuchet MS"/>
              <a:buChar char="■"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rebuchet MS"/>
              <a:buNone/>
              <a:defRPr sz="36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rebuchet MS"/>
              <a:buNone/>
              <a:defRPr sz="36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rebuchet MS"/>
              <a:buNone/>
              <a:defRPr sz="36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rebuchet MS"/>
              <a:buNone/>
              <a:defRPr sz="36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rebuchet MS"/>
              <a:buNone/>
              <a:defRPr sz="36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rebuchet MS"/>
              <a:buNone/>
              <a:defRPr sz="36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rebuchet MS"/>
              <a:buNone/>
              <a:defRPr sz="36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rebuchet MS"/>
              <a:buNone/>
              <a:defRPr sz="36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rebuchet MS"/>
              <a:buNone/>
              <a:defRPr sz="36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9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419100" algn="l" rtl="0"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Trebuchet MS"/>
              <a:buChar char="●"/>
              <a:defRPr sz="30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lvl="1" indent="-3810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Trebuchet MS"/>
              <a:buChar char="○"/>
              <a:defRPr sz="24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lvl="2" indent="-3810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Trebuchet MS"/>
              <a:buChar char="■"/>
              <a:defRPr sz="24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lvl="3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Trebuchet MS"/>
              <a:buChar char="●"/>
              <a:defRPr sz="18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lvl="4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Trebuchet MS"/>
              <a:buChar char="○"/>
              <a:defRPr sz="18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lvl="5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Trebuchet MS"/>
              <a:buChar char="■"/>
              <a:defRPr sz="18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lvl="6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Trebuchet MS"/>
              <a:buChar char="●"/>
              <a:defRPr sz="18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lvl="7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Trebuchet MS"/>
              <a:buChar char="○"/>
              <a:defRPr sz="18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lvl="8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Trebuchet MS"/>
              <a:buChar char="■"/>
              <a:defRPr sz="18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.jpg"/><Relationship Id="rId5" Type="http://schemas.openxmlformats.org/officeDocument/2006/relationships/hyperlink" Target="mailto:Kristin.Gomez@APSVA.US" TargetMode="External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Kristin.Gomez@APSVA.US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 txBox="1">
            <a:spLocks noGrp="1"/>
          </p:cNvSpPr>
          <p:nvPr>
            <p:ph type="ctrTitle"/>
          </p:nvPr>
        </p:nvSpPr>
        <p:spPr>
          <a:xfrm>
            <a:off x="685800" y="408075"/>
            <a:ext cx="7772400" cy="3135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6000" dirty="0"/>
          </a:p>
        </p:txBody>
      </p:sp>
      <p:sp>
        <p:nvSpPr>
          <p:cNvPr id="38" name="Google Shape;38;p8"/>
          <p:cNvSpPr txBox="1">
            <a:spLocks noGrp="1"/>
          </p:cNvSpPr>
          <p:nvPr>
            <p:ph type="subTitle" idx="1"/>
          </p:nvPr>
        </p:nvSpPr>
        <p:spPr>
          <a:xfrm>
            <a:off x="685800" y="3953015"/>
            <a:ext cx="7772400" cy="22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u="sng">
                <a:solidFill>
                  <a:schemeClr val="hlink"/>
                </a:solidFill>
                <a:hlinkClick r:id="rId5"/>
              </a:rPr>
              <a:t>Kristin.Gomez@APSVA.US</a:t>
            </a:r>
            <a:endParaRPr sz="4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Abingdon Elementary Strings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Thomas Jefferson Middle School Orchestra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7E7AB7-1606-584B-AFC8-BA05674E81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26999" y="312518"/>
            <a:ext cx="9270999" cy="6765324"/>
          </a:xfrm>
          <a:prstGeom prst="rect">
            <a:avLst/>
          </a:prstGeom>
        </p:spPr>
      </p:pic>
      <p:pic>
        <p:nvPicPr>
          <p:cNvPr id="4" name="01 Peer Gynt Suite No.1, Op.46_ 1. Morning Mood.m4a">
            <a:hlinkClick r:id="" action="ppaction://media"/>
            <a:extLst>
              <a:ext uri="{FF2B5EF4-FFF2-40B4-BE49-F238E27FC236}">
                <a16:creationId xmlns:a16="http://schemas.microsoft.com/office/drawing/2014/main" id="{D41453B3-1208-5E4F-AFDB-16E1B1BDCC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85800" y="3530386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34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6"/>
          <p:cNvSpPr txBox="1">
            <a:spLocks noGrp="1"/>
          </p:cNvSpPr>
          <p:nvPr>
            <p:ph type="title"/>
          </p:nvPr>
        </p:nvSpPr>
        <p:spPr>
          <a:xfrm>
            <a:off x="286700" y="274650"/>
            <a:ext cx="8400000" cy="1143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Class website and Canvas</a:t>
            </a:r>
            <a:endParaRPr sz="3000"/>
          </a:p>
        </p:txBody>
      </p:sp>
      <p:sp>
        <p:nvSpPr>
          <p:cNvPr id="93" name="Google Shape;93;p16"/>
          <p:cNvSpPr txBox="1">
            <a:spLocks noGrp="1"/>
          </p:cNvSpPr>
          <p:nvPr>
            <p:ph type="body" idx="1"/>
          </p:nvPr>
        </p:nvSpPr>
        <p:spPr>
          <a:xfrm>
            <a:off x="4721075" y="939450"/>
            <a:ext cx="3972600" cy="510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2000">
              <a:solidFill>
                <a:srgbClr val="22222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22222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Dates and information are both updated regularly on Canvas and on the class website. </a:t>
            </a:r>
            <a:endParaRPr sz="4800">
              <a:solidFill>
                <a:srgbClr val="22222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94" name="Google Shape;94;p16"/>
          <p:cNvPicPr preferRelativeResize="0"/>
          <p:nvPr/>
        </p:nvPicPr>
        <p:blipFill rotWithShape="1">
          <a:blip r:embed="rId3">
            <a:alphaModFix/>
          </a:blip>
          <a:srcRect l="5219" t="5467" r="16758" b="18271"/>
          <a:stretch/>
        </p:blipFill>
        <p:spPr>
          <a:xfrm>
            <a:off x="286700" y="2386911"/>
            <a:ext cx="4434379" cy="28894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Home Practice</a:t>
            </a:r>
            <a:endParaRPr/>
          </a:p>
        </p:txBody>
      </p:sp>
      <p:sp>
        <p:nvSpPr>
          <p:cNvPr id="100" name="Google Shape;100;p17"/>
          <p:cNvSpPr txBox="1">
            <a:spLocks noGrp="1"/>
          </p:cNvSpPr>
          <p:nvPr>
            <p:ph type="body" idx="1"/>
          </p:nvPr>
        </p:nvSpPr>
        <p:spPr>
          <a:xfrm>
            <a:off x="4307600" y="2241275"/>
            <a:ext cx="4710300" cy="432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Students who </a:t>
            </a: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practice at home regularly are generally more successful in Orchestra.  </a:t>
            </a: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>
                <a:solidFill>
                  <a:srgbClr val="22222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>
              <a:solidFill>
                <a:srgbClr val="22222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1" name="Google Shape;101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4055" y="2419216"/>
            <a:ext cx="3931682" cy="29499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Fundraising</a:t>
            </a:r>
            <a:endParaRPr/>
          </a:p>
        </p:txBody>
      </p:sp>
      <p:sp>
        <p:nvSpPr>
          <p:cNvPr id="107" name="Google Shape;107;p18"/>
          <p:cNvSpPr txBox="1">
            <a:spLocks noGrp="1"/>
          </p:cNvSpPr>
          <p:nvPr>
            <p:ph type="body" idx="1"/>
          </p:nvPr>
        </p:nvSpPr>
        <p:spPr>
          <a:xfrm>
            <a:off x="4307600" y="2764675"/>
            <a:ext cx="4710300" cy="380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It is fun to participate in our fundraising activities such as car clean out days and yankee candle sales.    </a:t>
            </a: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>
                <a:solidFill>
                  <a:srgbClr val="22222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>
              <a:solidFill>
                <a:srgbClr val="22222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8" name="Google Shape;108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2482638"/>
            <a:ext cx="3819525" cy="3390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Hershey Park</a:t>
            </a:r>
            <a:endParaRPr/>
          </a:p>
        </p:txBody>
      </p:sp>
      <p:sp>
        <p:nvSpPr>
          <p:cNvPr id="114" name="Google Shape;114;p19"/>
          <p:cNvSpPr txBox="1">
            <a:spLocks noGrp="1"/>
          </p:cNvSpPr>
          <p:nvPr>
            <p:ph type="body" idx="1"/>
          </p:nvPr>
        </p:nvSpPr>
        <p:spPr>
          <a:xfrm>
            <a:off x="4871725" y="2241275"/>
            <a:ext cx="4146300" cy="432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 June, the orchestras will travel to Hershey Park, PA to play concerts and enjoy the park.    </a:t>
            </a: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>
                <a:solidFill>
                  <a:srgbClr val="22222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>
              <a:solidFill>
                <a:srgbClr val="22222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5" name="Google Shape;115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6350" y="2482651"/>
            <a:ext cx="4384374" cy="3288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CA16647-40A7-F843-98A8-B581B23BCF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41" y="0"/>
            <a:ext cx="91118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5359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Thanks!</a:t>
            </a:r>
            <a:endParaRPr/>
          </a:p>
        </p:txBody>
      </p:sp>
      <p:sp>
        <p:nvSpPr>
          <p:cNvPr id="121" name="Google Shape;121;p2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96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endParaRPr sz="7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7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Welcome to the TJMS Orchestras!</a:t>
            </a:r>
            <a:endParaRPr sz="7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 txBox="1">
            <a:spLocks noGrp="1"/>
          </p:cNvSpPr>
          <p:nvPr>
            <p:ph type="ctrTitle"/>
          </p:nvPr>
        </p:nvSpPr>
        <p:spPr>
          <a:xfrm>
            <a:off x="685800" y="408075"/>
            <a:ext cx="7772400" cy="3135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/>
              <a:t>Welcome</a:t>
            </a:r>
            <a:endParaRPr sz="6000" dirty="0"/>
          </a:p>
        </p:txBody>
      </p:sp>
      <p:sp>
        <p:nvSpPr>
          <p:cNvPr id="38" name="Google Shape;38;p8"/>
          <p:cNvSpPr txBox="1">
            <a:spLocks noGrp="1"/>
          </p:cNvSpPr>
          <p:nvPr>
            <p:ph type="subTitle" idx="1"/>
          </p:nvPr>
        </p:nvSpPr>
        <p:spPr>
          <a:xfrm>
            <a:off x="685800" y="3953015"/>
            <a:ext cx="7772400" cy="22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u="sng">
                <a:solidFill>
                  <a:schemeClr val="hlink"/>
                </a:solidFill>
                <a:hlinkClick r:id="rId3"/>
              </a:rPr>
              <a:t>Kristin.Gomez@APSVA.US</a:t>
            </a:r>
            <a:endParaRPr sz="4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Abingdon Elementary Strings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Thomas Jefferson Middle School Orchestra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DAE286-51AE-2D47-8B3E-F1D1645B7F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3118" y="185273"/>
            <a:ext cx="2963119" cy="2162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3976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6th, 7th and 8th Grade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Orchestras.</a:t>
            </a:r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96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Welcome to the award-winning Thomas Jefferson Middle School Orchestras.</a:t>
            </a:r>
            <a:endParaRPr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5" name="Google Shape;45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8675" y="2826775"/>
            <a:ext cx="8328127" cy="3624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      Program Goals</a:t>
            </a:r>
            <a:endParaRPr/>
          </a:p>
        </p:txBody>
      </p:sp>
      <p:sp>
        <p:nvSpPr>
          <p:cNvPr id="51" name="Google Shape;51;p10"/>
          <p:cNvSpPr txBox="1">
            <a:spLocks noGrp="1"/>
          </p:cNvSpPr>
          <p:nvPr>
            <p:ph type="body" idx="1"/>
          </p:nvPr>
        </p:nvSpPr>
        <p:spPr>
          <a:xfrm>
            <a:off x="4548150" y="764975"/>
            <a:ext cx="4138500" cy="601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2400">
              <a:solidFill>
                <a:srgbClr val="22222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2400">
              <a:solidFill>
                <a:srgbClr val="22222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457200" algn="l" rtl="0">
              <a:spcBef>
                <a:spcPts val="600"/>
              </a:spcBef>
              <a:spcAft>
                <a:spcPts val="0"/>
              </a:spcAft>
              <a:buClr>
                <a:srgbClr val="222222"/>
              </a:buClr>
              <a:buSzPts val="3600"/>
              <a:buFont typeface="Times New Roman"/>
              <a:buAutoNum type="arabicPeriod"/>
            </a:pPr>
            <a:r>
              <a:rPr lang="en" sz="3600">
                <a:solidFill>
                  <a:srgbClr val="22222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To develop lifelong learners. </a:t>
            </a:r>
            <a:endParaRPr sz="3600">
              <a:solidFill>
                <a:srgbClr val="22222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3600"/>
              <a:buFont typeface="Times New Roman"/>
              <a:buAutoNum type="arabicPeriod"/>
            </a:pPr>
            <a:r>
              <a:rPr lang="en" sz="3600">
                <a:solidFill>
                  <a:srgbClr val="22222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To develop excellent musicians.</a:t>
            </a:r>
            <a:endParaRPr sz="3600">
              <a:solidFill>
                <a:srgbClr val="22222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3600"/>
              <a:buFont typeface="Times New Roman"/>
              <a:buAutoNum type="arabicPeriod"/>
            </a:pPr>
            <a:r>
              <a:rPr lang="en" sz="3600">
                <a:solidFill>
                  <a:srgbClr val="22222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To provide an enriched artistic experience for our students.</a:t>
            </a:r>
            <a:endParaRPr sz="3600">
              <a:solidFill>
                <a:srgbClr val="22222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52" name="Google Shape;52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90988" y="1908325"/>
            <a:ext cx="2988922" cy="4186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1"/>
          <p:cNvSpPr txBox="1">
            <a:spLocks noGrp="1"/>
          </p:cNvSpPr>
          <p:nvPr>
            <p:ph type="title"/>
          </p:nvPr>
        </p:nvSpPr>
        <p:spPr>
          <a:xfrm>
            <a:off x="1696200" y="274650"/>
            <a:ext cx="6990600" cy="1143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Program Goals</a:t>
            </a:r>
            <a:endParaRPr/>
          </a:p>
        </p:txBody>
      </p:sp>
      <p:sp>
        <p:nvSpPr>
          <p:cNvPr id="58" name="Google Shape;58;p11"/>
          <p:cNvSpPr txBox="1">
            <a:spLocks noGrp="1"/>
          </p:cNvSpPr>
          <p:nvPr>
            <p:ph type="body" idx="1"/>
          </p:nvPr>
        </p:nvSpPr>
        <p:spPr>
          <a:xfrm>
            <a:off x="4524300" y="1127350"/>
            <a:ext cx="4162500" cy="544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3600">
              <a:solidFill>
                <a:srgbClr val="22222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457200" algn="l" rtl="0">
              <a:spcBef>
                <a:spcPts val="600"/>
              </a:spcBef>
              <a:spcAft>
                <a:spcPts val="0"/>
              </a:spcAft>
              <a:buClr>
                <a:srgbClr val="222222"/>
              </a:buClr>
              <a:buSzPts val="3600"/>
              <a:buFont typeface="Times New Roman"/>
              <a:buAutoNum type="arabicPeriod"/>
            </a:pPr>
            <a:r>
              <a:rPr lang="en" sz="3600">
                <a:solidFill>
                  <a:srgbClr val="22222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To develop how we play: technique.</a:t>
            </a:r>
            <a:endParaRPr sz="3600">
              <a:solidFill>
                <a:srgbClr val="22222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3600"/>
              <a:buFont typeface="Times New Roman"/>
              <a:buAutoNum type="arabicPeriod"/>
            </a:pPr>
            <a:r>
              <a:rPr lang="en" sz="3600">
                <a:solidFill>
                  <a:srgbClr val="22222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To play a variety of repertoire from different time periods and genres.</a:t>
            </a:r>
            <a:endParaRPr sz="3600">
              <a:solidFill>
                <a:srgbClr val="22222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" name="Google Shape;59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3450" y="1543200"/>
            <a:ext cx="3851663" cy="5135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2"/>
          <p:cNvSpPr txBox="1">
            <a:spLocks noGrp="1"/>
          </p:cNvSpPr>
          <p:nvPr>
            <p:ph type="title"/>
          </p:nvPr>
        </p:nvSpPr>
        <p:spPr>
          <a:xfrm>
            <a:off x="1696200" y="274650"/>
            <a:ext cx="6990600" cy="1143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Program Goals</a:t>
            </a:r>
            <a:endParaRPr/>
          </a:p>
        </p:txBody>
      </p:sp>
      <p:sp>
        <p:nvSpPr>
          <p:cNvPr id="65" name="Google Shape;65;p12"/>
          <p:cNvSpPr txBox="1">
            <a:spLocks noGrp="1"/>
          </p:cNvSpPr>
          <p:nvPr>
            <p:ph type="body" idx="1"/>
          </p:nvPr>
        </p:nvSpPr>
        <p:spPr>
          <a:xfrm>
            <a:off x="174475" y="1771550"/>
            <a:ext cx="8512200" cy="12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22222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To follow to International Baccalaureate</a:t>
            </a:r>
            <a:endParaRPr sz="3600">
              <a:solidFill>
                <a:srgbClr val="22222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22222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units of learning. </a:t>
            </a:r>
            <a:endParaRPr sz="3600">
              <a:solidFill>
                <a:srgbClr val="22222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6" name="Google Shape;66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76700" y="3360253"/>
            <a:ext cx="6990603" cy="31828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3"/>
          <p:cNvSpPr txBox="1">
            <a:spLocks noGrp="1"/>
          </p:cNvSpPr>
          <p:nvPr>
            <p:ph type="title"/>
          </p:nvPr>
        </p:nvSpPr>
        <p:spPr>
          <a:xfrm>
            <a:off x="1745000" y="274650"/>
            <a:ext cx="6941700" cy="1143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Rehearsals</a:t>
            </a:r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body" idx="1"/>
          </p:nvPr>
        </p:nvSpPr>
        <p:spPr>
          <a:xfrm>
            <a:off x="4560075" y="1033400"/>
            <a:ext cx="4126800" cy="55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2400">
              <a:solidFill>
                <a:srgbClr val="33333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Class is a rehearsal based upon the high standards of any professional orchestra.</a:t>
            </a: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2400">
              <a:solidFill>
                <a:srgbClr val="33333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73" name="Google Shape;73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425" y="2465200"/>
            <a:ext cx="4301677" cy="3379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Instrument Rentals</a:t>
            </a:r>
            <a:endParaRPr/>
          </a:p>
        </p:txBody>
      </p:sp>
      <p:sp>
        <p:nvSpPr>
          <p:cNvPr id="79" name="Google Shape;79;p14"/>
          <p:cNvSpPr txBox="1">
            <a:spLocks noGrp="1"/>
          </p:cNvSpPr>
          <p:nvPr>
            <p:ph type="body" idx="1"/>
          </p:nvPr>
        </p:nvSpPr>
        <p:spPr>
          <a:xfrm>
            <a:off x="4307600" y="2590200"/>
            <a:ext cx="4710300" cy="397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Many instruments are available for rental.  Please send in a rental form.  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Forms are available on Canvas and on the class website.   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>
                <a:solidFill>
                  <a:srgbClr val="22222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>
              <a:solidFill>
                <a:srgbClr val="22222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0" name="Google Shape;80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1027" y="1482126"/>
            <a:ext cx="3910199" cy="52135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5"/>
          <p:cNvSpPr txBox="1">
            <a:spLocks noGrp="1"/>
          </p:cNvSpPr>
          <p:nvPr>
            <p:ph type="title"/>
          </p:nvPr>
        </p:nvSpPr>
        <p:spPr>
          <a:xfrm>
            <a:off x="1818225" y="274650"/>
            <a:ext cx="6868500" cy="1143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Concerts</a:t>
            </a:r>
            <a:endParaRPr/>
          </a:p>
        </p:txBody>
      </p:sp>
      <p:sp>
        <p:nvSpPr>
          <p:cNvPr id="86" name="Google Shape;86;p15"/>
          <p:cNvSpPr txBox="1">
            <a:spLocks noGrp="1"/>
          </p:cNvSpPr>
          <p:nvPr>
            <p:ph type="body" idx="1"/>
          </p:nvPr>
        </p:nvSpPr>
        <p:spPr>
          <a:xfrm>
            <a:off x="4030000" y="2050075"/>
            <a:ext cx="4914600" cy="46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3600">
                <a:solidFill>
                  <a:srgbClr val="222222"/>
                </a:solidFill>
                <a:latin typeface="Cambria"/>
                <a:ea typeface="Cambria"/>
                <a:cs typeface="Cambria"/>
                <a:sym typeface="Cambria"/>
              </a:rPr>
              <a:t>We have at least two big concerts per year as well as a district assessment .</a:t>
            </a:r>
            <a:r>
              <a:rPr lang="en" sz="3600">
                <a:solidFill>
                  <a:srgbClr val="22222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We generally play a few recitals and farmers market concerts, also.</a:t>
            </a:r>
            <a:endParaRPr sz="3600">
              <a:solidFill>
                <a:srgbClr val="22222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7" name="Google Shape;87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9225" y="2697400"/>
            <a:ext cx="3725199" cy="2793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Khaki">
  <a:themeElements>
    <a:clrScheme name="Custom 349">
      <a:dk1>
        <a:srgbClr val="262626"/>
      </a:dk1>
      <a:lt1>
        <a:srgbClr val="E6D6BD"/>
      </a:lt1>
      <a:dk2>
        <a:srgbClr val="535353"/>
      </a:dk2>
      <a:lt2>
        <a:srgbClr val="B4AD9E"/>
      </a:lt2>
      <a:accent1>
        <a:srgbClr val="ADB48E"/>
      </a:accent1>
      <a:accent2>
        <a:srgbClr val="867961"/>
      </a:accent2>
      <a:accent3>
        <a:srgbClr val="CBB680"/>
      </a:accent3>
      <a:accent4>
        <a:srgbClr val="78A3C0"/>
      </a:accent4>
      <a:accent5>
        <a:srgbClr val="C0AE91"/>
      </a:accent5>
      <a:accent6>
        <a:srgbClr val="668874"/>
      </a:accent6>
      <a:hlink>
        <a:srgbClr val="4B94B3"/>
      </a:hlink>
      <a:folHlink>
        <a:srgbClr val="41414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269</Words>
  <Application>Microsoft Macintosh PowerPoint</Application>
  <PresentationFormat>On-screen Show (4:3)</PresentationFormat>
  <Paragraphs>49</Paragraphs>
  <Slides>15</Slides>
  <Notes>15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Cambria</vt:lpstr>
      <vt:lpstr>Times New Roman</vt:lpstr>
      <vt:lpstr>Trebuchet MS</vt:lpstr>
      <vt:lpstr>Khaki</vt:lpstr>
      <vt:lpstr>PowerPoint Presentation</vt:lpstr>
      <vt:lpstr>Welcome</vt:lpstr>
      <vt:lpstr>6th, 7th and 8th Grade Orchestras.</vt:lpstr>
      <vt:lpstr>         Program Goals</vt:lpstr>
      <vt:lpstr>Program Goals</vt:lpstr>
      <vt:lpstr>Program Goals</vt:lpstr>
      <vt:lpstr>Rehearsals</vt:lpstr>
      <vt:lpstr>Instrument Rentals</vt:lpstr>
      <vt:lpstr>Concerts</vt:lpstr>
      <vt:lpstr>Class website and Canvas</vt:lpstr>
      <vt:lpstr>Home Practice</vt:lpstr>
      <vt:lpstr>Fundraising</vt:lpstr>
      <vt:lpstr>Hershey Park</vt:lpstr>
      <vt:lpstr>PowerPoint Presentation</vt:lpstr>
      <vt:lpstr>Thanks!</vt:lpstr>
    </vt:vector>
  </TitlesOfParts>
  <LinksUpToDate>false</LinksUpToDate>
  <SharedDoc>false</SharedDoc>
  <HyperlinksChanged>false</HyperlinksChanged>
  <AppVersion>16.0012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Gomez, Kristin</cp:lastModifiedBy>
  <cp:revision>4</cp:revision>
  <cp:lastPrinted>2018-09-12T01:27:01Z</cp:lastPrinted>
  <dcterms:modified xsi:type="dcterms:W3CDTF">2018-09-12T15:02:27Z</dcterms:modified>
</cp:coreProperties>
</file>